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ontserrat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DF31824-FE7E-47CC-821D-DD9148FAA6C3}">
  <a:tblStyle styleId="{5DF31824-FE7E-47CC-821D-DD9148FAA6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Ligh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Ligh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Light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6.jpg>
</file>

<file path=ppt/media/image18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1b9e9935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1b9e9935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41b9e9935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41b9e9935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41b9e9935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41b9e9935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41b9e9935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41b9e9935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41b9e9935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41b9e9935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41b9e9935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41b9e9935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41b9e9935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41b9e9935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41453918a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41453918a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1453918a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1453918a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41453918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41453918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1453918a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41453918a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156f9202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4156f9202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14a3587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414a3587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Segunda Entrega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2799800"/>
            <a:ext cx="3470700" cy="13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Integrantes: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Fredy Manzanero Herrera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Carlos Garcia Salina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Patricio Peña Ojeda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Martin Cuevas Chay.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296" name="Google Shape;296;p26"/>
          <p:cNvSpPr txBox="1"/>
          <p:nvPr/>
        </p:nvSpPr>
        <p:spPr>
          <a:xfrm>
            <a:off x="216900" y="1559850"/>
            <a:ext cx="7278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Objetivos de las prueba 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>
            <a:off x="216900" y="2129250"/>
            <a:ext cx="871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Evaluar la facilidad de uso y eficacia de la función de búsqueda de la aplicación para que los usuarios puedan encontrar edificios, salones de clase y otros lugares en el mapa.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8" name="Google Shape;298;p26"/>
          <p:cNvSpPr txBox="1"/>
          <p:nvPr/>
        </p:nvSpPr>
        <p:spPr>
          <a:xfrm>
            <a:off x="216900" y="2950150"/>
            <a:ext cx="6093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Perfil de participantes</a:t>
            </a:r>
            <a:endParaRPr b="1"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26"/>
          <p:cNvSpPr txBox="1"/>
          <p:nvPr/>
        </p:nvSpPr>
        <p:spPr>
          <a:xfrm>
            <a:off x="216900" y="3519550"/>
            <a:ext cx="8710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 deben reclutar al menos 10 participantes que sean estudiantes que no estén familiarizados al 100% con la distribución del plantel y que tengan experiencia en el uso de aplicaciones de mapas en sus dispositivos móviles.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305" name="Google Shape;305;p27"/>
          <p:cNvSpPr txBox="1"/>
          <p:nvPr/>
        </p:nvSpPr>
        <p:spPr>
          <a:xfrm>
            <a:off x="216900" y="1623950"/>
            <a:ext cx="5532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Descripción del escenario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216900" y="2193350"/>
            <a:ext cx="871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Evaluar la facilidad de uso y eficacia de la función de búsqueda de la aplicación para que los usuarios puedan encontrar edificios, salones de clase y otros lugares en el mapa.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216900" y="3002350"/>
            <a:ext cx="7521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Perfil de participantes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27"/>
          <p:cNvSpPr txBox="1"/>
          <p:nvPr/>
        </p:nvSpPr>
        <p:spPr>
          <a:xfrm>
            <a:off x="216900" y="3519550"/>
            <a:ext cx="8710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 deben reclutar al menos 10 participantes que sean estudiantes que no estén familiarizados al 100% con la distribución del plantel y que tengan experiencia en el uso de aplicaciones de mapas en sus dispositivos móviles.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314" name="Google Shape;314;p28"/>
          <p:cNvSpPr txBox="1"/>
          <p:nvPr/>
        </p:nvSpPr>
        <p:spPr>
          <a:xfrm>
            <a:off x="216900" y="1423575"/>
            <a:ext cx="87102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Tiempos aproximados para cada una de las secciones de la prueba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28"/>
          <p:cNvSpPr txBox="1"/>
          <p:nvPr/>
        </p:nvSpPr>
        <p:spPr>
          <a:xfrm>
            <a:off x="216900" y="2435475"/>
            <a:ext cx="87102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Light"/>
              <a:buChar char="-"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Introducción y presentación de la aplicación: 5 minutos</a:t>
            </a:r>
            <a:endParaRPr sz="1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Light"/>
              <a:buChar char="-"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Tarea 1: Buscar el edificio B de la Facultad de Matemáticas - 2 minuto</a:t>
            </a:r>
            <a:endParaRPr sz="1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Light"/>
              <a:buChar char="-"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Tarea 2: Buscar el centro de computo 1 (CC1) - 2 minutos</a:t>
            </a:r>
            <a:endParaRPr sz="1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Light"/>
              <a:buChar char="-"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Tarea 3: Buscar la oficina de secretaría administrativa de FMAT - 2 minutos</a:t>
            </a:r>
            <a:endParaRPr sz="1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Light"/>
              <a:buChar char="-"/>
            </a:pPr>
            <a:r>
              <a:rPr lang="es-419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Tarea 4: Buscar la biblioteca de la universidad - 2 minutos</a:t>
            </a:r>
            <a:endParaRPr sz="17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321" name="Google Shape;321;p29"/>
          <p:cNvSpPr txBox="1"/>
          <p:nvPr/>
        </p:nvSpPr>
        <p:spPr>
          <a:xfrm>
            <a:off x="216900" y="1423575"/>
            <a:ext cx="8710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Instrumentos para recabar información antes y después de realizar la tarea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p29"/>
          <p:cNvSpPr txBox="1"/>
          <p:nvPr/>
        </p:nvSpPr>
        <p:spPr>
          <a:xfrm>
            <a:off x="216900" y="2570700"/>
            <a:ext cx="8710200" cy="17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Encuesta previa a la prueba para obtener información sobre la experiencia previa del usuario con aplicaciones de mapas y su familiaridad con la universidad.</a:t>
            </a:r>
            <a:endParaRPr sz="18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Evaluación subjetiva de la facilidad de uso y eficacia de la función de búsqueda después de completar cada tarea y al final de la prueba.</a:t>
            </a:r>
            <a:endParaRPr sz="20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328" name="Google Shape;328;p30"/>
          <p:cNvSpPr txBox="1"/>
          <p:nvPr/>
        </p:nvSpPr>
        <p:spPr>
          <a:xfrm>
            <a:off x="216900" y="1423575"/>
            <a:ext cx="8710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Lista de cotejo de los elementos a verificarse antes de iniciar la prueba</a:t>
            </a:r>
            <a:endParaRPr b="1" sz="3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0"/>
          <p:cNvSpPr txBox="1"/>
          <p:nvPr/>
        </p:nvSpPr>
        <p:spPr>
          <a:xfrm>
            <a:off x="216900" y="2570700"/>
            <a:ext cx="8710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Disponibilidad de la función de búsqueda en la aplicación</a:t>
            </a:r>
            <a:endParaRPr sz="18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Exactitud de los resultados de la búsqueda</a:t>
            </a:r>
            <a:endParaRPr sz="23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sp>
        <p:nvSpPr>
          <p:cNvPr id="335" name="Google Shape;335;p31"/>
          <p:cNvSpPr txBox="1"/>
          <p:nvPr/>
        </p:nvSpPr>
        <p:spPr>
          <a:xfrm>
            <a:off x="216900" y="1423575"/>
            <a:ext cx="8710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Instrumento de observación de las mediciones que se realizarán durante la ejecución de la prueba:</a:t>
            </a:r>
            <a:endParaRPr b="1" sz="4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31"/>
          <p:cNvSpPr txBox="1"/>
          <p:nvPr/>
        </p:nvSpPr>
        <p:spPr>
          <a:xfrm>
            <a:off x="216900" y="2570700"/>
            <a:ext cx="87102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Tiempo que tarda cada participante en completar cada tarea</a:t>
            </a:r>
            <a:endParaRPr sz="18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Número de intentos necesarios para encontrar cada lugar</a:t>
            </a:r>
            <a:endParaRPr sz="18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Light"/>
              <a:buChar char="-"/>
            </a:pPr>
            <a:r>
              <a:rPr lang="es-419" sz="1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Número de errores cometidos durante la búsqueda</a:t>
            </a:r>
            <a:endParaRPr sz="23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 1</a:t>
            </a:r>
            <a:endParaRPr b="1"/>
          </a:p>
        </p:txBody>
      </p:sp>
      <p:graphicFrame>
        <p:nvGraphicFramePr>
          <p:cNvPr id="342" name="Google Shape;342;p32"/>
          <p:cNvGraphicFramePr/>
          <p:nvPr/>
        </p:nvGraphicFramePr>
        <p:xfrm>
          <a:off x="952500" y="1660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{5DF31824-FE7E-47CC-821D-DD9148FAA6C3}</a:tableStyleId>
              </a:tblPr>
              <a:tblGrid>
                <a:gridCol w="2413000"/>
                <a:gridCol w="2413000"/>
                <a:gridCol w="2413000"/>
              </a:tblGrid>
              <a:tr h="618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rgbClr val="1B212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Requerimiento Funcional</a:t>
                      </a:r>
                      <a:endParaRPr>
                        <a:solidFill>
                          <a:srgbClr val="1B212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rgbClr val="1B212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Requerimiento No funcional </a:t>
                      </a:r>
                      <a:endParaRPr>
                        <a:solidFill>
                          <a:srgbClr val="1B212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rgbClr val="1B212C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Medida de Usabilidad</a:t>
                      </a:r>
                      <a:endParaRPr>
                        <a:solidFill>
                          <a:srgbClr val="1B212C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700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R1: </a:t>
                      </a:r>
                      <a:r>
                        <a:rPr lang="es-419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 aplicación debe permitir a los usuarios buscar edificios, salones de clase, oficinas administrativas y otros lugares en el mapa.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RNF1: </a:t>
                      </a:r>
                      <a:r>
                        <a:rPr lang="es-419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 aplicación debe ser fácil de usar y tener una interfaz intuitiva para los usuarios.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eficacia a través de la precisión en la búsqueda y la cantidad de intentos y errores necesarios para completar cada tarea.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Gracias</a:t>
            </a:r>
            <a:endParaRPr/>
          </a:p>
        </p:txBody>
      </p:sp>
      <p:sp>
        <p:nvSpPr>
          <p:cNvPr id="348" name="Google Shape;348;p33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3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50" name="Google Shape;350;p3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8" name="Google Shape;358;p3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61" name="Google Shape;361;p3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5" name="Google Shape;365;p33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" name="Google Shape;367;p3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68" name="Google Shape;368;p3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2" name="Google Shape;372;p33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73" name="Google Shape;373;p3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4" name="Google Shape;374;p3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75" name="Google Shape;375;p3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Google Shape;379;p3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80" name="Google Shape;380;p3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1" name="Google Shape;381;p3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82" name="Google Shape;382;p3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84" name="Google Shape;384;p33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85" name="Google Shape;385;p3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86" name="Google Shape;386;p3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4" name="Google Shape;394;p33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2020800" y="147300"/>
            <a:ext cx="61158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dk1"/>
                </a:solidFill>
              </a:rPr>
              <a:t>Prototipo inicial de la Aplicación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35" name="Google Shape;235;p18"/>
          <p:cNvPicPr preferRelativeResize="0"/>
          <p:nvPr/>
        </p:nvPicPr>
        <p:blipFill rotWithShape="1">
          <a:blip r:embed="rId3">
            <a:alphaModFix/>
          </a:blip>
          <a:srcRect b="23867" l="0" r="0" t="20132"/>
          <a:stretch/>
        </p:blipFill>
        <p:spPr>
          <a:xfrm>
            <a:off x="1565613" y="707100"/>
            <a:ext cx="6012774" cy="4489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2073138" y="136950"/>
            <a:ext cx="49977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chemeClr val="dk1"/>
                </a:solidFill>
              </a:rPr>
              <a:t>Prototipos de la Aplicación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2325" y="970596"/>
            <a:ext cx="1928725" cy="4172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7637" y="970575"/>
            <a:ext cx="1928725" cy="417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0725" y="970583"/>
            <a:ext cx="1928725" cy="4172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575" y="966900"/>
            <a:ext cx="1929599" cy="417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7200" y="1007100"/>
            <a:ext cx="1929599" cy="417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325" y="966900"/>
            <a:ext cx="1929599" cy="417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600" y="971100"/>
            <a:ext cx="1929599" cy="417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7200" y="971100"/>
            <a:ext cx="1929599" cy="417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2075" y="971100"/>
            <a:ext cx="1929599" cy="417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7200" y="971100"/>
            <a:ext cx="1929599" cy="417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297500" y="393750"/>
            <a:ext cx="3798900" cy="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Análisis del diseño</a:t>
            </a:r>
            <a:endParaRPr b="1"/>
          </a:p>
        </p:txBody>
      </p:sp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297500" y="14569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>
                <a:solidFill>
                  <a:srgbClr val="FFFFFF"/>
                </a:solidFill>
              </a:rPr>
              <a:t>Un usuario inicia sesión con su cuenta INET, posteriormente escoge un elemento en una lista el cual representa la ubicación a la cual se quiere ir.</a:t>
            </a:r>
            <a:br>
              <a:rPr lang="es-419">
                <a:solidFill>
                  <a:srgbClr val="FFFFFF"/>
                </a:solidFill>
              </a:rPr>
            </a:br>
            <a:br>
              <a:rPr lang="es-419">
                <a:solidFill>
                  <a:srgbClr val="FFFFFF"/>
                </a:solidFill>
              </a:rPr>
            </a:br>
            <a:r>
              <a:rPr lang="es-419">
                <a:solidFill>
                  <a:srgbClr val="FFFFFF"/>
                </a:solidFill>
              </a:rPr>
              <a:t>El resto requiere movimiento en el entorno mientras la aplicación indica un feedback sobre si vamos en dirección correcta o no. </a:t>
            </a:r>
            <a:endParaRPr/>
          </a:p>
        </p:txBody>
      </p:sp>
      <p:sp>
        <p:nvSpPr>
          <p:cNvPr id="269" name="Google Shape;269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925350"/>
            <a:ext cx="3798900" cy="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/>
              <a:t>Escenario:</a:t>
            </a:r>
            <a:endParaRPr sz="2000"/>
          </a:p>
        </p:txBody>
      </p:sp>
      <p:pic>
        <p:nvPicPr>
          <p:cNvPr id="271" name="Google Shape;2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100" y="3290548"/>
            <a:ext cx="7453427" cy="146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77" name="Google Shape;277;p24"/>
          <p:cNvSpPr txBox="1"/>
          <p:nvPr>
            <p:ph type="title"/>
          </p:nvPr>
        </p:nvSpPr>
        <p:spPr>
          <a:xfrm>
            <a:off x="1204375" y="521750"/>
            <a:ext cx="3798900" cy="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/>
              <a:t>Nuestros resultados:</a:t>
            </a:r>
            <a:endParaRPr sz="2000"/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700" y="1259750"/>
            <a:ext cx="3583004" cy="361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029" y="1578300"/>
            <a:ext cx="4457497" cy="2673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Pruebas de usabilidad</a:t>
            </a:r>
            <a:endParaRPr b="1"/>
          </a:p>
        </p:txBody>
      </p:sp>
      <p:sp>
        <p:nvSpPr>
          <p:cNvPr id="285" name="Google Shape;285;p25"/>
          <p:cNvSpPr txBox="1"/>
          <p:nvPr/>
        </p:nvSpPr>
        <p:spPr>
          <a:xfrm>
            <a:off x="1297500" y="1244350"/>
            <a:ext cx="3721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Objetivos de las pruebas de usabilidad</a:t>
            </a:r>
            <a:r>
              <a:rPr b="1" lang="es-419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213775" y="1629250"/>
            <a:ext cx="8710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Los objetivos principales de las pruebas de usabilidad son medir la eficacia, eficiencia y satisfacción de los usuarios al utilizar la aplicación móvil de la Facultad de Matemáticas de la UADY. </a:t>
            </a:r>
            <a:endParaRPr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7" name="Google Shape;287;p25"/>
          <p:cNvSpPr txBox="1"/>
          <p:nvPr/>
        </p:nvSpPr>
        <p:spPr>
          <a:xfrm>
            <a:off x="213775" y="2379300"/>
            <a:ext cx="3721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Selección de usuarios de pruebas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213775" y="2823625"/>
            <a:ext cx="87102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Para seleccionar a los usuarios de prueba se utilizará una muestra aleatoria de estudiantes de la Facultad de Matemáticas de la UADY que posean un teléfono inteligente y que estén familiarizados con el uso de aplicaciones móviles.</a:t>
            </a:r>
            <a:endParaRPr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213775" y="3636325"/>
            <a:ext cx="3721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-419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Datos a recopilar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150250" y="4021225"/>
            <a:ext cx="47943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Char char="-"/>
            </a:pPr>
            <a:r>
              <a:rPr lang="es-419"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Tiempo empleado en completar cada tarea</a:t>
            </a:r>
            <a:endParaRPr sz="12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Char char="-"/>
            </a:pPr>
            <a:r>
              <a:rPr lang="es-419"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Errores cometidos durante la realización de cada tarea</a:t>
            </a:r>
            <a:endParaRPr sz="12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Char char="-"/>
            </a:pPr>
            <a:r>
              <a:rPr lang="es-419"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Satisfacción del usuario con la experiencia de uso</a:t>
            </a:r>
            <a:endParaRPr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